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Lst>
  <p:custDataLst>
    <p:tags r:id="rId3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66" y="508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9.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hyperlink" Target="https://cppcheck.sourceforge.io/" TargetMode="External"/><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Dustin Haugh</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4" name="Audio 3">
            <a:hlinkClick r:id="" action="ppaction://media"/>
            <a:extLst>
              <a:ext uri="{FF2B5EF4-FFF2-40B4-BE49-F238E27FC236}">
                <a16:creationId xmlns:a16="http://schemas.microsoft.com/office/drawing/2014/main" id="{31E054E7-89DE-A360-FDA9-EC26A7143AD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639"/>
    </mc:Choice>
    <mc:Fallback>
      <p:transition spd="slow" advTm="8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38609-B4EC-D63F-3128-B3B8BCE54029}"/>
              </a:ext>
            </a:extLst>
          </p:cNvPr>
          <p:cNvSpPr>
            <a:spLocks noGrp="1"/>
          </p:cNvSpPr>
          <p:nvPr>
            <p:ph type="title"/>
          </p:nvPr>
        </p:nvSpPr>
        <p:spPr>
          <a:xfrm>
            <a:off x="685800" y="764373"/>
            <a:ext cx="10820400" cy="1293028"/>
          </a:xfrm>
        </p:spPr>
        <p:txBody>
          <a:bodyPr/>
          <a:lstStyle/>
          <a:p>
            <a:r>
              <a:rPr lang="en-US" dirty="0" err="1"/>
              <a:t>GUnit</a:t>
            </a:r>
            <a:r>
              <a:rPr lang="en-US" dirty="0"/>
              <a:t> Test: </a:t>
            </a:r>
            <a:r>
              <a:rPr lang="en-US" dirty="0" err="1"/>
              <a:t>CapacityIsGreatorOrEqual</a:t>
            </a:r>
            <a:endParaRPr lang="en-US" dirty="0"/>
          </a:p>
        </p:txBody>
      </p:sp>
      <p:pic>
        <p:nvPicPr>
          <p:cNvPr id="5" name="Picture 4" descr="A computer screen with white and green text&#10;&#10;Description automatically generated">
            <a:extLst>
              <a:ext uri="{FF2B5EF4-FFF2-40B4-BE49-F238E27FC236}">
                <a16:creationId xmlns:a16="http://schemas.microsoft.com/office/drawing/2014/main" id="{2E4A00EB-9160-9FA9-5468-386B0C06EE05}"/>
              </a:ext>
            </a:extLst>
          </p:cNvPr>
          <p:cNvPicPr>
            <a:picLocks noChangeAspect="1"/>
          </p:cNvPicPr>
          <p:nvPr/>
        </p:nvPicPr>
        <p:blipFill>
          <a:blip r:embed="rId4"/>
          <a:stretch>
            <a:fillRect/>
          </a:stretch>
        </p:blipFill>
        <p:spPr>
          <a:xfrm>
            <a:off x="1467428" y="1710755"/>
            <a:ext cx="9257143" cy="4561905"/>
          </a:xfrm>
          <a:prstGeom prst="rect">
            <a:avLst/>
          </a:prstGeom>
        </p:spPr>
      </p:pic>
      <p:pic>
        <p:nvPicPr>
          <p:cNvPr id="8" name="Audio 7">
            <a:hlinkClick r:id="" action="ppaction://media"/>
            <a:extLst>
              <a:ext uri="{FF2B5EF4-FFF2-40B4-BE49-F238E27FC236}">
                <a16:creationId xmlns:a16="http://schemas.microsoft.com/office/drawing/2014/main" id="{E4D0037B-F8F4-9974-6BE0-CB4B099B1CA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50845833"/>
      </p:ext>
    </p:extLst>
  </p:cSld>
  <p:clrMapOvr>
    <a:masterClrMapping/>
  </p:clrMapOvr>
  <mc:AlternateContent xmlns:mc="http://schemas.openxmlformats.org/markup-compatibility/2006">
    <mc:Choice xmlns:p14="http://schemas.microsoft.com/office/powerpoint/2010/main" Requires="p14">
      <p:transition spd="slow" p14:dur="2000" advTm="8911"/>
    </mc:Choice>
    <mc:Fallback>
      <p:transition spd="slow" advTm="8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415B-DC10-1E16-034F-731CD04A1712}"/>
              </a:ext>
            </a:extLst>
          </p:cNvPr>
          <p:cNvSpPr>
            <a:spLocks noGrp="1"/>
          </p:cNvSpPr>
          <p:nvPr>
            <p:ph type="title"/>
          </p:nvPr>
        </p:nvSpPr>
        <p:spPr>
          <a:xfrm>
            <a:off x="685800" y="764373"/>
            <a:ext cx="10820400" cy="1293028"/>
          </a:xfrm>
        </p:spPr>
        <p:txBody>
          <a:bodyPr/>
          <a:lstStyle/>
          <a:p>
            <a:r>
              <a:rPr lang="en-US" dirty="0" err="1"/>
              <a:t>GUnit</a:t>
            </a:r>
            <a:r>
              <a:rPr lang="en-US" dirty="0"/>
              <a:t> Tests: </a:t>
            </a:r>
            <a:r>
              <a:rPr lang="en-US" dirty="0" err="1"/>
              <a:t>VerifyResizingIncrease</a:t>
            </a:r>
            <a:r>
              <a:rPr lang="en-US" dirty="0"/>
              <a:t> and </a:t>
            </a:r>
            <a:r>
              <a:rPr lang="en-US" dirty="0" err="1"/>
              <a:t>VerifyResizingDecreaseCollection</a:t>
            </a:r>
            <a:endParaRPr lang="en-US" dirty="0"/>
          </a:p>
        </p:txBody>
      </p:sp>
      <p:pic>
        <p:nvPicPr>
          <p:cNvPr id="5" name="Picture 4" descr="A computer screen shot of a program code&#10;&#10;Description automatically generated">
            <a:extLst>
              <a:ext uri="{FF2B5EF4-FFF2-40B4-BE49-F238E27FC236}">
                <a16:creationId xmlns:a16="http://schemas.microsoft.com/office/drawing/2014/main" id="{AF23FE9F-396B-862C-1D9C-F3077117EE2D}"/>
              </a:ext>
            </a:extLst>
          </p:cNvPr>
          <p:cNvPicPr>
            <a:picLocks noChangeAspect="1"/>
          </p:cNvPicPr>
          <p:nvPr/>
        </p:nvPicPr>
        <p:blipFill>
          <a:blip r:embed="rId4"/>
          <a:stretch>
            <a:fillRect/>
          </a:stretch>
        </p:blipFill>
        <p:spPr>
          <a:xfrm>
            <a:off x="2996000" y="2057401"/>
            <a:ext cx="6200000" cy="4733333"/>
          </a:xfrm>
          <a:prstGeom prst="rect">
            <a:avLst/>
          </a:prstGeom>
        </p:spPr>
      </p:pic>
      <p:pic>
        <p:nvPicPr>
          <p:cNvPr id="13" name="Audio 12">
            <a:hlinkClick r:id="" action="ppaction://media"/>
            <a:extLst>
              <a:ext uri="{FF2B5EF4-FFF2-40B4-BE49-F238E27FC236}">
                <a16:creationId xmlns:a16="http://schemas.microsoft.com/office/drawing/2014/main" id="{7A82BC4F-9406-8111-9506-E5C69894AA8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38535090"/>
      </p:ext>
    </p:extLst>
  </p:cSld>
  <p:clrMapOvr>
    <a:masterClrMapping/>
  </p:clrMapOvr>
  <mc:AlternateContent xmlns:mc="http://schemas.openxmlformats.org/markup-compatibility/2006">
    <mc:Choice xmlns:p14="http://schemas.microsoft.com/office/powerpoint/2010/main" Requires="p14">
      <p:transition spd="slow" p14:dur="2000" advTm="14070"/>
    </mc:Choice>
    <mc:Fallback>
      <p:transition spd="slow" advTm="14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61050F71-045D-B579-7105-A1830F83A96B}"/>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244"/>
    </mc:Choice>
    <mc:Fallback>
      <p:transition spd="slow" advTm="20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lvl="1" indent="0" algn="l" rtl="0">
              <a:lnSpc>
                <a:spcPct val="90000"/>
              </a:lnSpc>
              <a:spcBef>
                <a:spcPts val="0"/>
              </a:spcBef>
              <a:spcAft>
                <a:spcPts val="0"/>
              </a:spcAft>
              <a:buClr>
                <a:schemeClr val="lt1"/>
              </a:buClr>
              <a:buSzPts val="2000"/>
              <a:buNone/>
            </a:pPr>
            <a:endParaRPr lang="en-US" sz="1600" dirty="0"/>
          </a:p>
          <a:p>
            <a:pPr marL="457200" lvl="1" indent="0" algn="l" rtl="0">
              <a:lnSpc>
                <a:spcPct val="90000"/>
              </a:lnSpc>
              <a:spcBef>
                <a:spcPts val="0"/>
              </a:spcBef>
              <a:spcAft>
                <a:spcPts val="0"/>
              </a:spcAft>
              <a:buClr>
                <a:schemeClr val="lt1"/>
              </a:buClr>
              <a:buSzPts val="2000"/>
              <a:buNone/>
            </a:pPr>
            <a:r>
              <a:rPr lang="en-US" dirty="0"/>
              <a:t>The DevSecOps pipeline is essentially an approach to software development that takes security into consideration from the beginning. </a:t>
            </a:r>
          </a:p>
          <a:p>
            <a:pPr marL="457200" lvl="1" indent="0" algn="l" rtl="0">
              <a:lnSpc>
                <a:spcPct val="90000"/>
              </a:lnSpc>
              <a:spcBef>
                <a:spcPts val="0"/>
              </a:spcBef>
              <a:spcAft>
                <a:spcPts val="0"/>
              </a:spcAft>
              <a:buClr>
                <a:schemeClr val="lt1"/>
              </a:buClr>
              <a:buSzPts val="2000"/>
              <a:buNone/>
            </a:pPr>
            <a:endParaRPr lang="en-US" sz="1600" dirty="0"/>
          </a:p>
          <a:p>
            <a:pPr marL="457200" lvl="1" indent="0" algn="l" rtl="0">
              <a:lnSpc>
                <a:spcPct val="90000"/>
              </a:lnSpc>
              <a:spcBef>
                <a:spcPts val="0"/>
              </a:spcBef>
              <a:spcAft>
                <a:spcPts val="0"/>
              </a:spcAft>
              <a:buClr>
                <a:schemeClr val="lt1"/>
              </a:buClr>
              <a:buSzPts val="2000"/>
              <a:buNone/>
            </a:pPr>
            <a:endParaRPr sz="1600" dirty="0"/>
          </a:p>
          <a:p>
            <a:pPr marL="457200" lvl="1" indent="0" algn="l" rtl="0">
              <a:lnSpc>
                <a:spcPct val="90000"/>
              </a:lnSpc>
              <a:spcBef>
                <a:spcPts val="500"/>
              </a:spcBef>
              <a:spcAft>
                <a:spcPts val="0"/>
              </a:spcAft>
              <a:buClr>
                <a:schemeClr val="lt1"/>
              </a:buClr>
              <a:buSzPts val="2000"/>
              <a:buNone/>
            </a:pPr>
            <a:endParaRPr lang="en-US" dirty="0"/>
          </a:p>
          <a:p>
            <a:pPr marL="457200" lvl="1" indent="0">
              <a:buSzPts val="2000"/>
              <a:buNone/>
            </a:pPr>
            <a:r>
              <a:rPr lang="en-US" dirty="0" err="1"/>
              <a:t>CppCheck</a:t>
            </a:r>
            <a:r>
              <a:rPr lang="en-US" dirty="0"/>
              <a:t> is a tool that we can use to test for vulnerabilities during the build phase. </a:t>
            </a:r>
          </a:p>
          <a:p>
            <a:pPr marL="457200" lvl="1" indent="0">
              <a:buSzPts val="2000"/>
              <a:buNone/>
            </a:pPr>
            <a:endParaRPr lang="en-US" dirty="0">
              <a:hlinkClick r:id="rId6"/>
            </a:endParaRPr>
          </a:p>
          <a:p>
            <a:pPr marL="457200" lvl="1" indent="0">
              <a:buSzPts val="2000"/>
              <a:buNone/>
            </a:pPr>
            <a:r>
              <a:rPr lang="en-US" dirty="0">
                <a:hlinkClick r:id="rId6"/>
              </a:rPr>
              <a:t>https://cppcheck.sourceforge.io/</a:t>
            </a:r>
            <a:endParaRPr lang="en-US" dirty="0"/>
          </a:p>
          <a:p>
            <a:pPr marL="457200" lvl="1" indent="0" algn="l" rtl="0">
              <a:lnSpc>
                <a:spcPct val="90000"/>
              </a:lnSpc>
              <a:spcBef>
                <a:spcPts val="500"/>
              </a:spcBef>
              <a:spcAft>
                <a:spcPts val="0"/>
              </a:spcAft>
              <a:buClr>
                <a:schemeClr val="lt1"/>
              </a:buClr>
              <a:buSzPts val="2000"/>
              <a:buNone/>
            </a:pPr>
            <a:endParaRPr sz="1600" dirty="0"/>
          </a:p>
        </p:txBody>
      </p:sp>
      <p:pic>
        <p:nvPicPr>
          <p:cNvPr id="211" name="Google Shape;211;p10"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EAF226A6-B7A4-DE41-ACFA-92290B434CA4}"/>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589"/>
    </mc:Choice>
    <mc:Fallback>
      <p:transition spd="slow" advTm="155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5264834" cy="4024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lt1"/>
              </a:buClr>
              <a:buSzPts val="2000"/>
              <a:buNone/>
            </a:pPr>
            <a:r>
              <a:rPr lang="en-US" sz="2000" i="1" dirty="0"/>
              <a:t>Risk of waiting:</a:t>
            </a:r>
          </a:p>
          <a:p>
            <a:pPr marL="285750" indent="-285750">
              <a:spcBef>
                <a:spcPts val="0"/>
              </a:spcBef>
              <a:buSzPts val="2000"/>
            </a:pPr>
            <a:r>
              <a:rPr lang="en-US" sz="2000" dirty="0"/>
              <a:t>Expensive, time-consuming repairs</a:t>
            </a:r>
          </a:p>
          <a:p>
            <a:pPr marL="285750" indent="-285750">
              <a:spcBef>
                <a:spcPts val="0"/>
              </a:spcBef>
              <a:buSzPts val="2000"/>
            </a:pPr>
            <a:r>
              <a:rPr lang="en-US" sz="2000" dirty="0"/>
              <a:t>Liability </a:t>
            </a:r>
          </a:p>
          <a:p>
            <a:pPr marL="285750" indent="-285750">
              <a:spcBef>
                <a:spcPts val="0"/>
              </a:spcBef>
              <a:buSzPts val="2000"/>
            </a:pPr>
            <a:r>
              <a:rPr lang="en-US" sz="2000" dirty="0"/>
              <a:t>Financial cost</a:t>
            </a:r>
          </a:p>
          <a:p>
            <a:pPr marL="285750" indent="-285750">
              <a:spcBef>
                <a:spcPts val="0"/>
              </a:spcBef>
              <a:buSzPts val="2000"/>
            </a:pPr>
            <a:r>
              <a:rPr lang="en-US" sz="2000" dirty="0"/>
              <a:t>Loss of reputation</a:t>
            </a:r>
          </a:p>
          <a:p>
            <a:pPr marL="0" indent="0">
              <a:spcBef>
                <a:spcPts val="0"/>
              </a:spcBef>
              <a:buSzPts val="2000"/>
              <a:buNone/>
            </a:pPr>
            <a:endParaRPr lang="en-US" sz="2000" dirty="0"/>
          </a:p>
          <a:p>
            <a:pPr marL="0" indent="0">
              <a:spcBef>
                <a:spcPts val="0"/>
              </a:spcBef>
              <a:buSzPts val="2000"/>
              <a:buNone/>
            </a:pPr>
            <a:endParaRPr lang="en-US" sz="2000" dirty="0"/>
          </a:p>
          <a:p>
            <a:pPr marL="0" indent="0">
              <a:spcBef>
                <a:spcPts val="0"/>
              </a:spcBef>
              <a:buSzPts val="2000"/>
              <a:buNone/>
            </a:pPr>
            <a:r>
              <a:rPr lang="en-US" sz="2000" i="1" dirty="0"/>
              <a:t>Benefits of early action:</a:t>
            </a:r>
          </a:p>
          <a:p>
            <a:pPr marL="285750" indent="-285750">
              <a:spcBef>
                <a:spcPts val="0"/>
              </a:spcBef>
              <a:buSzPts val="2000"/>
            </a:pPr>
            <a:r>
              <a:rPr lang="en-US" sz="2000" dirty="0"/>
              <a:t>Mitigate possible damage</a:t>
            </a:r>
          </a:p>
          <a:p>
            <a:pPr marL="285750" indent="-285750">
              <a:spcBef>
                <a:spcPts val="0"/>
              </a:spcBef>
              <a:buSzPts val="2000"/>
            </a:pPr>
            <a:r>
              <a:rPr lang="en-US" sz="2000" dirty="0"/>
              <a:t>Add layers of security to prevent risk</a:t>
            </a:r>
          </a:p>
          <a:p>
            <a:pPr marL="285750" indent="-285750">
              <a:spcBef>
                <a:spcPts val="0"/>
              </a:spcBef>
              <a:buSzPts val="2000"/>
            </a:pPr>
            <a:r>
              <a:rPr lang="en-US" sz="2000" dirty="0"/>
              <a:t>Reduce liability</a:t>
            </a:r>
          </a:p>
          <a:p>
            <a:pPr marL="285750" indent="-285750">
              <a:spcBef>
                <a:spcPts val="0"/>
              </a:spcBef>
              <a:buSzPts val="2000"/>
            </a:pPr>
            <a:r>
              <a:rPr lang="en-US" sz="2000" dirty="0"/>
              <a:t>Increase reputation</a:t>
            </a:r>
          </a:p>
          <a:p>
            <a:pPr marL="285750" indent="-285750">
              <a:spcBef>
                <a:spcPts val="0"/>
              </a:spcBef>
              <a:buSzPts val="2000"/>
            </a:pPr>
            <a:r>
              <a:rPr lang="en-US" sz="2000" dirty="0"/>
              <a:t>Find possible risks before they are taken advantage of by someone creative</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2823C164-FD79-8903-BD04-E71C98BB5D0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689"/>
    </mc:Choice>
    <mc:Fallback>
      <p:transition spd="slow" advTm="14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2843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14400" lvl="2" indent="0">
              <a:spcBef>
                <a:spcPts val="0"/>
              </a:spcBef>
              <a:buNone/>
            </a:pPr>
            <a:r>
              <a:rPr lang="en-US" sz="2000" dirty="0"/>
              <a:t>Possible Gaps in Security Policy:</a:t>
            </a:r>
          </a:p>
          <a:p>
            <a:pPr marL="914400" lvl="2" indent="0" algn="l" rtl="0">
              <a:lnSpc>
                <a:spcPct val="90000"/>
              </a:lnSpc>
              <a:spcBef>
                <a:spcPts val="0"/>
              </a:spcBef>
              <a:spcAft>
                <a:spcPts val="0"/>
              </a:spcAft>
              <a:buClr>
                <a:schemeClr val="lt1"/>
              </a:buClr>
              <a:buSzPts val="1800"/>
              <a:buNone/>
            </a:pPr>
            <a:endParaRPr lang="en-US" sz="2000" dirty="0"/>
          </a:p>
          <a:p>
            <a:pPr marL="914400" lvl="2" indent="0" algn="l" rtl="0">
              <a:lnSpc>
                <a:spcPct val="90000"/>
              </a:lnSpc>
              <a:spcBef>
                <a:spcPts val="0"/>
              </a:spcBef>
              <a:spcAft>
                <a:spcPts val="0"/>
              </a:spcAft>
              <a:buClr>
                <a:schemeClr val="lt1"/>
              </a:buClr>
              <a:buSzPts val="1800"/>
              <a:buNone/>
            </a:pPr>
            <a:endParaRPr lang="en-US" sz="2000" dirty="0"/>
          </a:p>
          <a:p>
            <a:pPr marL="1257300" lvl="2">
              <a:spcBef>
                <a:spcPts val="0"/>
              </a:spcBef>
            </a:pPr>
            <a:r>
              <a:rPr lang="en-US" sz="2000" dirty="0"/>
              <a:t>It is possible to have a missing security policy. Every project is different, and policies can vary depending on the project. It can be good to search for updated security policies or talk to a security expert. </a:t>
            </a:r>
          </a:p>
          <a:p>
            <a:pPr marL="1257300" lvl="2">
              <a:spcBef>
                <a:spcPts val="0"/>
              </a:spcBef>
            </a:pPr>
            <a:endParaRPr lang="en-US" sz="2000" dirty="0"/>
          </a:p>
          <a:p>
            <a:pPr marL="1257300" lvl="2">
              <a:spcBef>
                <a:spcPts val="0"/>
              </a:spcBef>
            </a:pPr>
            <a:r>
              <a:rPr lang="en-US" sz="2000" dirty="0"/>
              <a:t>We should look for changes in security policies published annually. </a:t>
            </a:r>
          </a:p>
          <a:p>
            <a:pPr marL="914400" lvl="2" indent="0">
              <a:spcBef>
                <a:spcPts val="0"/>
              </a:spcBef>
              <a:buNone/>
            </a:pPr>
            <a:endParaRPr sz="20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0F7BAB0A-A9C1-1E00-43DB-9B6ACF6043A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155"/>
    </mc:Choice>
    <mc:Fallback>
      <p:transition spd="slow" advTm="18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dirty="0"/>
              <a:t>Adopting best practices and secure coding standards are fundamental to software development. Utilizing Defense in Depth strategy and taking security into consideration from the beginning of development is a strong strategy for successfully safeguarding Green Pace. </a:t>
            </a:r>
          </a:p>
          <a:p>
            <a:pPr marL="228600" lvl="0" indent="-88900" algn="l" rtl="0">
              <a:lnSpc>
                <a:spcPct val="90000"/>
              </a:lnSpc>
              <a:spcBef>
                <a:spcPts val="1000"/>
              </a:spcBef>
              <a:spcAft>
                <a:spcPts val="0"/>
              </a:spcAft>
              <a:buClr>
                <a:schemeClr val="lt1"/>
              </a:buClr>
              <a:buSzPts val="2200"/>
              <a:buNone/>
            </a:pPr>
            <a:endParaRPr lang="en-US"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AA1CDBFA-67B4-EEF4-DFF7-C2BF253857C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346"/>
    </mc:Choice>
    <mc:Fallback>
      <p:transition spd="slow" advTm="25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lt1"/>
              </a:buClr>
              <a:buSzPts val="2200"/>
              <a:buNone/>
            </a:pPr>
            <a:r>
              <a:rPr lang="en-US" dirty="0"/>
              <a:t>References:</a:t>
            </a:r>
          </a:p>
          <a:p>
            <a:pPr marL="457200" indent="-457200">
              <a:lnSpc>
                <a:spcPct val="200000"/>
              </a:lnSpc>
            </a:pPr>
            <a:r>
              <a:rPr lang="en-US" sz="1800" dirty="0">
                <a:effectLst/>
                <a:latin typeface="Times New Roman" panose="02020603050405020304" pitchFamily="18" charset="0"/>
              </a:rPr>
              <a:t>Gillis, A. S. (2023). authentication, authorization and accounting (AAA). </a:t>
            </a:r>
            <a:r>
              <a:rPr lang="en-US" sz="1800" i="1" dirty="0">
                <a:effectLst/>
                <a:latin typeface="Times New Roman" panose="02020603050405020304" pitchFamily="18" charset="0"/>
              </a:rPr>
              <a:t>Security</a:t>
            </a:r>
            <a:r>
              <a:rPr lang="en-US" sz="1800" dirty="0">
                <a:effectLst/>
                <a:latin typeface="Times New Roman" panose="02020603050405020304" pitchFamily="18" charset="0"/>
              </a:rPr>
              <a:t>. https://www.techtarget.com/searchsecurity/definition/authentication-authorization-and-accounting</a:t>
            </a:r>
          </a:p>
          <a:p>
            <a:pPr marL="457200" indent="-457200">
              <a:lnSpc>
                <a:spcPct val="200000"/>
              </a:lnSpc>
            </a:pPr>
            <a:r>
              <a:rPr lang="en-US" sz="1800" i="1" dirty="0">
                <a:effectLst/>
                <a:latin typeface="Times New Roman" panose="02020603050405020304" pitchFamily="18" charset="0"/>
              </a:rPr>
              <a:t>Secure Coding in C++11 and C++14</a:t>
            </a:r>
            <a:r>
              <a:rPr lang="en-US" sz="1800" dirty="0">
                <a:effectLst/>
                <a:latin typeface="Times New Roman" panose="02020603050405020304" pitchFamily="18" charset="0"/>
              </a:rPr>
              <a:t>. (2016, September 26). SEI Blog. https://insights.sei.cmu.edu/blog/secure-coding-in-c11-and-c14/</a:t>
            </a:r>
          </a:p>
          <a:p>
            <a:pPr marL="457200" indent="-457200">
              <a:lnSpc>
                <a:spcPct val="200000"/>
              </a:lnSpc>
            </a:pPr>
            <a:r>
              <a:rPr lang="en-US" sz="1800" i="1" dirty="0">
                <a:effectLst/>
                <a:latin typeface="Times New Roman" panose="02020603050405020304" pitchFamily="18" charset="0"/>
              </a:rPr>
              <a:t>What is Defense in Depth? Defined and Explained | Fortinet</a:t>
            </a:r>
            <a:r>
              <a:rPr lang="en-US" sz="1800" dirty="0">
                <a:effectLst/>
                <a:latin typeface="Times New Roman" panose="02020603050405020304" pitchFamily="18" charset="0"/>
              </a:rPr>
              <a:t>. (n.d.). Fortinet. https://www.fortinet.com/resources/cyberglossary/defense-in-depth#:~:text=Defense%20in%20depth%20is%20a,are%20stopped%20along%20the%20way.</a:t>
            </a:r>
          </a:p>
          <a:p>
            <a:pPr marL="0" lvl="0" indent="0" algn="l" rtl="0">
              <a:lnSpc>
                <a:spcPct val="90000"/>
              </a:lnSpc>
              <a:spcBef>
                <a:spcPts val="0"/>
              </a:spcBef>
              <a:spcAft>
                <a:spcPts val="0"/>
              </a:spcAft>
              <a:buClr>
                <a:schemeClr val="lt1"/>
              </a:buClr>
              <a:buSzPts val="2200"/>
              <a:buNone/>
            </a:pPr>
            <a:endParaRPr dirty="0"/>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[Introduce your security policy. Explain why it was needed and how it will be used to support the defense-in-depth best practice.]</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BE2DDAE8-74B6-6ED0-670C-F616A330A7F5}"/>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614"/>
    </mc:Choice>
    <mc:Fallback>
      <p:transition spd="slow" advTm="12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916774" y="43900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2">
            <a:extLst>
              <a:ext uri="{FF2B5EF4-FFF2-40B4-BE49-F238E27FC236}">
                <a16:creationId xmlns:a16="http://schemas.microsoft.com/office/drawing/2014/main" id="{81B296ED-8FFF-3C56-019B-00BB20445E33}"/>
              </a:ext>
            </a:extLst>
          </p:cNvPr>
          <p:cNvGraphicFramePr>
            <a:graphicFrameLocks noGrp="1"/>
          </p:cNvGraphicFramePr>
          <p:nvPr>
            <p:extLst>
              <p:ext uri="{D42A27DB-BD31-4B8C-83A1-F6EECF244321}">
                <p14:modId xmlns:p14="http://schemas.microsoft.com/office/powerpoint/2010/main" val="1963835066"/>
              </p:ext>
            </p:extLst>
          </p:nvPr>
        </p:nvGraphicFramePr>
        <p:xfrm>
          <a:off x="365760" y="1448972"/>
          <a:ext cx="11180132" cy="4970019"/>
        </p:xfrm>
        <a:graphic>
          <a:graphicData uri="http://schemas.openxmlformats.org/drawingml/2006/table">
            <a:tbl>
              <a:tblPr firstRow="1" bandRow="1"/>
              <a:tblGrid>
                <a:gridCol w="2795033">
                  <a:extLst>
                    <a:ext uri="{9D8B030D-6E8A-4147-A177-3AD203B41FA5}">
                      <a16:colId xmlns:a16="http://schemas.microsoft.com/office/drawing/2014/main" val="2682631120"/>
                    </a:ext>
                  </a:extLst>
                </a:gridCol>
                <a:gridCol w="2795033">
                  <a:extLst>
                    <a:ext uri="{9D8B030D-6E8A-4147-A177-3AD203B41FA5}">
                      <a16:colId xmlns:a16="http://schemas.microsoft.com/office/drawing/2014/main" val="4565205"/>
                    </a:ext>
                  </a:extLst>
                </a:gridCol>
                <a:gridCol w="2795033">
                  <a:extLst>
                    <a:ext uri="{9D8B030D-6E8A-4147-A177-3AD203B41FA5}">
                      <a16:colId xmlns:a16="http://schemas.microsoft.com/office/drawing/2014/main" val="920326244"/>
                    </a:ext>
                  </a:extLst>
                </a:gridCol>
                <a:gridCol w="2795033">
                  <a:extLst>
                    <a:ext uri="{9D8B030D-6E8A-4147-A177-3AD203B41FA5}">
                      <a16:colId xmlns:a16="http://schemas.microsoft.com/office/drawing/2014/main" val="893517194"/>
                    </a:ext>
                  </a:extLst>
                </a:gridCol>
              </a:tblGrid>
              <a:tr h="465320">
                <a:tc rowSpan="2">
                  <a:txBody>
                    <a:bodyPr/>
                    <a:lstStyle/>
                    <a:p>
                      <a:pPr marL="0" marR="0" lvl="0" indent="0" algn="ctr" defTabSz="914400" rtl="0" eaLnBrk="1" fontAlgn="auto" latinLnBrk="0" hangingPunct="1">
                        <a:lnSpc>
                          <a:spcPct val="200000"/>
                        </a:lnSpc>
                        <a:spcBef>
                          <a:spcPts val="0"/>
                        </a:spcBef>
                        <a:spcAft>
                          <a:spcPts val="0"/>
                        </a:spcAft>
                        <a:buClr>
                          <a:srgbClr val="000000"/>
                        </a:buClr>
                        <a:buSzTx/>
                        <a:buFont typeface="Arial"/>
                        <a:buNone/>
                        <a:tabLst/>
                        <a:defRPr/>
                      </a:pPr>
                      <a:r>
                        <a:rPr lang="en-US" sz="1600" b="0" i="0" u="none" strike="noStrike" cap="none" dirty="0">
                          <a:solidFill>
                            <a:schemeClr val="tx1"/>
                          </a:solidFill>
                          <a:latin typeface="Century Gothic"/>
                          <a:sym typeface="Century Gothic"/>
                        </a:rPr>
                        <a:t>PROBABILITY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gridSpan="3">
                  <a:txBody>
                    <a:bodyPr/>
                    <a:lstStyle/>
                    <a:p>
                      <a:pPr algn="ctr">
                        <a:lnSpc>
                          <a:spcPct val="200000"/>
                        </a:lnSpc>
                      </a:pPr>
                      <a:r>
                        <a:rPr lang="en-US" sz="1600" b="0" i="0" u="none" strike="noStrike" cap="none" dirty="0">
                          <a:solidFill>
                            <a:schemeClr val="tx1"/>
                          </a:solidFill>
                          <a:latin typeface="Century Gothic"/>
                          <a:sym typeface="Century Gothic"/>
                        </a:rPr>
                        <a:t>SEVERITY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hMerge="1">
                  <a:txBody>
                    <a:bodyPr/>
                    <a:lstStyle/>
                    <a:p>
                      <a:r>
                        <a:rPr lang="en-US" dirty="0"/>
                        <a:t>Severity</a:t>
                      </a:r>
                    </a:p>
                  </a:txBody>
                  <a:tcPr>
                    <a:solidFill>
                      <a:srgbClr val="FFC000"/>
                    </a:solidFill>
                  </a:tcPr>
                </a:tc>
                <a:tc hMerge="1">
                  <a:txBody>
                    <a:bodyPr/>
                    <a:lstStyle/>
                    <a:p>
                      <a:endParaRPr lang="en-US" dirty="0"/>
                    </a:p>
                  </a:txBody>
                  <a:tcPr>
                    <a:solidFill>
                      <a:srgbClr val="FFC000"/>
                    </a:solidFill>
                  </a:tcPr>
                </a:tc>
                <a:extLst>
                  <a:ext uri="{0D108BD9-81ED-4DB2-BD59-A6C34878D82A}">
                    <a16:rowId xmlns:a16="http://schemas.microsoft.com/office/drawing/2014/main" val="330214618"/>
                  </a:ext>
                </a:extLst>
              </a:tr>
              <a:tr h="465320">
                <a:tc vMerge="1">
                  <a:txBody>
                    <a:bodyPr/>
                    <a:lstStyle/>
                    <a:p>
                      <a:endParaRPr lang="en-US" dirty="0"/>
                    </a:p>
                  </a:txBody>
                  <a:tcPr>
                    <a:solidFill>
                      <a:srgbClr val="FFC000"/>
                    </a:solidFill>
                  </a:tcPr>
                </a:tc>
                <a:tc>
                  <a:txBody>
                    <a:bodyPr/>
                    <a:lstStyle/>
                    <a:p>
                      <a:pPr algn="ctr">
                        <a:lnSpc>
                          <a:spcPct val="200000"/>
                        </a:lnSpc>
                      </a:pPr>
                      <a:r>
                        <a:rPr lang="en-US" sz="1600" b="0" i="0" u="none" strike="noStrike" cap="none" dirty="0">
                          <a:solidFill>
                            <a:schemeClr val="tx1"/>
                          </a:solidFill>
                          <a:latin typeface="Century Gothic"/>
                          <a:sym typeface="Century Gothic"/>
                        </a:rPr>
                        <a:t>LOW HARM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lnSpc>
                          <a:spcPct val="200000"/>
                        </a:lnSpc>
                      </a:pPr>
                      <a:r>
                        <a:rPr lang="en-US" sz="1600" b="0" i="0" u="none" strike="noStrike" cap="none" dirty="0">
                          <a:solidFill>
                            <a:schemeClr val="tx1"/>
                          </a:solidFill>
                          <a:latin typeface="Century Gothic"/>
                          <a:sym typeface="Century Gothic"/>
                        </a:rPr>
                        <a:t>MEDIUM HARM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lnSpc>
                          <a:spcPct val="200000"/>
                        </a:lnSpc>
                      </a:pPr>
                      <a:r>
                        <a:rPr lang="en-US" sz="1600" b="0" i="0" u="none" strike="noStrike" cap="none" dirty="0">
                          <a:solidFill>
                            <a:schemeClr val="tx1"/>
                          </a:solidFill>
                          <a:latin typeface="Century Gothic"/>
                          <a:sym typeface="Century Gothic"/>
                        </a:rPr>
                        <a:t>HIGH HARM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557020553"/>
                  </a:ext>
                </a:extLst>
              </a:tr>
              <a:tr h="2395252">
                <a:tc>
                  <a:txBody>
                    <a:bodyPr/>
                    <a:lstStyle/>
                    <a:p>
                      <a:pPr algn="ctr">
                        <a:lnSpc>
                          <a:spcPct val="200000"/>
                        </a:lnSpc>
                      </a:pPr>
                      <a:r>
                        <a:rPr lang="en-US" sz="1600" b="0" i="0" u="none" strike="noStrike" cap="none" dirty="0">
                          <a:solidFill>
                            <a:schemeClr val="tx1"/>
                          </a:solidFill>
                          <a:latin typeface="Century Gothic"/>
                          <a:sym typeface="Century Gothic"/>
                        </a:rPr>
                        <a:t>LIKELY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lnSpc>
                          <a:spcPct val="200000"/>
                        </a:lnSpc>
                      </a:pPr>
                      <a:endParaRPr lang="en-US" sz="1400" b="0" i="0" u="none" strike="noStrike" cap="none" dirty="0">
                        <a:solidFill>
                          <a:schemeClr val="tx1"/>
                        </a:solidFill>
                        <a:latin typeface="Century Gothic"/>
                        <a:sym typeface="Century Gothic"/>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lnSpc>
                          <a:spcPct val="200000"/>
                        </a:lnSpc>
                      </a:pPr>
                      <a:endParaRPr lang="en-US" sz="1400" b="0" i="0" u="none" strike="noStrike" cap="none" dirty="0">
                        <a:solidFill>
                          <a:schemeClr val="tx1"/>
                        </a:solidFill>
                        <a:latin typeface="Century Gothic"/>
                        <a:sym typeface="Century Gothic"/>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lnSpc>
                          <a:spcPct val="200000"/>
                        </a:lnSpc>
                      </a:pPr>
                      <a:r>
                        <a:rPr lang="en-US" sz="1400" b="0" i="0" u="none" strike="noStrike" cap="none" dirty="0">
                          <a:solidFill>
                            <a:schemeClr val="tx1"/>
                          </a:solidFill>
                          <a:latin typeface="Century Gothic"/>
                          <a:sym typeface="Century Gothic"/>
                        </a:rPr>
                        <a:t>STD-001-CPP</a:t>
                      </a:r>
                    </a:p>
                    <a:p>
                      <a:pPr algn="ctr">
                        <a:lnSpc>
                          <a:spcPct val="200000"/>
                        </a:lnSpc>
                      </a:pPr>
                      <a:r>
                        <a:rPr lang="en-US" sz="1400" b="0" i="0" u="none" strike="noStrike" cap="none" dirty="0">
                          <a:solidFill>
                            <a:schemeClr val="tx1"/>
                          </a:solidFill>
                          <a:latin typeface="Century Gothic"/>
                          <a:sym typeface="Century Gothic"/>
                        </a:rPr>
                        <a:t>STD-002-CPP</a:t>
                      </a:r>
                    </a:p>
                    <a:p>
                      <a:pPr marL="0" marR="0" lvl="0" indent="0" algn="ctr" defTabSz="457200" rtl="0" eaLnBrk="1" fontAlgn="auto" latinLnBrk="0" hangingPunct="1">
                        <a:lnSpc>
                          <a:spcPct val="200000"/>
                        </a:lnSpc>
                        <a:spcBef>
                          <a:spcPts val="0"/>
                        </a:spcBef>
                        <a:spcAft>
                          <a:spcPts val="0"/>
                        </a:spcAft>
                        <a:buClrTx/>
                        <a:buSzTx/>
                        <a:buFontTx/>
                        <a:buNone/>
                        <a:tabLst/>
                        <a:defRPr/>
                      </a:pPr>
                      <a:r>
                        <a:rPr lang="en-US" sz="1400" b="0" i="0" u="none" strike="noStrike" cap="none" dirty="0">
                          <a:solidFill>
                            <a:schemeClr val="tx1"/>
                          </a:solidFill>
                          <a:latin typeface="+mn-lt"/>
                          <a:sym typeface="Century Gothic"/>
                        </a:rPr>
                        <a:t>STD-003-CPP</a:t>
                      </a:r>
                    </a:p>
                    <a:p>
                      <a:pPr marL="0" marR="0" lvl="0" indent="0" algn="ctr" defTabSz="457200" rtl="0" eaLnBrk="1" fontAlgn="auto" latinLnBrk="0" hangingPunct="1">
                        <a:lnSpc>
                          <a:spcPct val="200000"/>
                        </a:lnSpc>
                        <a:spcBef>
                          <a:spcPts val="0"/>
                        </a:spcBef>
                        <a:spcAft>
                          <a:spcPts val="0"/>
                        </a:spcAft>
                        <a:buClrTx/>
                        <a:buSzTx/>
                        <a:buFontTx/>
                        <a:buNone/>
                        <a:tabLst/>
                        <a:defRPr/>
                      </a:pPr>
                      <a:r>
                        <a:rPr lang="en-US" sz="1400" b="0" i="0" u="none" strike="noStrike" cap="none" dirty="0">
                          <a:solidFill>
                            <a:schemeClr val="tx1"/>
                          </a:solidFill>
                          <a:latin typeface="+mn-lt"/>
                          <a:sym typeface="Century Gothic"/>
                        </a:rPr>
                        <a:t>STD-004-CPP</a:t>
                      </a:r>
                    </a:p>
                    <a:p>
                      <a:pPr marL="0" marR="0" lvl="0" indent="0" algn="ctr" defTabSz="457200" rtl="0" eaLnBrk="1" fontAlgn="auto" latinLnBrk="0" hangingPunct="1">
                        <a:lnSpc>
                          <a:spcPct val="200000"/>
                        </a:lnSpc>
                        <a:spcBef>
                          <a:spcPts val="0"/>
                        </a:spcBef>
                        <a:spcAft>
                          <a:spcPts val="0"/>
                        </a:spcAft>
                        <a:buClrTx/>
                        <a:buSzTx/>
                        <a:buFontTx/>
                        <a:buNone/>
                        <a:tabLst/>
                        <a:defRPr/>
                      </a:pPr>
                      <a:r>
                        <a:rPr lang="en-US" sz="1400" b="0" i="0" u="none" strike="noStrike" cap="none" dirty="0">
                          <a:solidFill>
                            <a:schemeClr val="tx1"/>
                          </a:solidFill>
                          <a:latin typeface="+mn-lt"/>
                          <a:sym typeface="Century Gothic"/>
                        </a:rPr>
                        <a:t>STD-005-CPP</a:t>
                      </a:r>
                    </a:p>
                    <a:p>
                      <a:pPr marL="0" marR="0" lvl="0" indent="0" algn="ctr" defTabSz="457200" rtl="0" eaLnBrk="1" fontAlgn="auto" latinLnBrk="0" hangingPunct="1">
                        <a:lnSpc>
                          <a:spcPct val="200000"/>
                        </a:lnSpc>
                        <a:spcBef>
                          <a:spcPts val="0"/>
                        </a:spcBef>
                        <a:spcAft>
                          <a:spcPts val="0"/>
                        </a:spcAft>
                        <a:buClrTx/>
                        <a:buSzTx/>
                        <a:buFontTx/>
                        <a:buNone/>
                        <a:tabLst/>
                        <a:defRPr/>
                      </a:pPr>
                      <a:r>
                        <a:rPr lang="en-US" sz="1400" b="0" i="0" u="none" strike="noStrike" cap="none" dirty="0">
                          <a:solidFill>
                            <a:schemeClr val="tx1"/>
                          </a:solidFill>
                          <a:latin typeface="+mn-lt"/>
                          <a:sym typeface="Century Gothic"/>
                        </a:rPr>
                        <a:t>STD-009-CPP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094752222"/>
                  </a:ext>
                </a:extLst>
              </a:tr>
              <a:tr h="813046">
                <a:tc>
                  <a:txBody>
                    <a:bodyPr/>
                    <a:lstStyle/>
                    <a:p>
                      <a:pPr algn="ctr">
                        <a:lnSpc>
                          <a:spcPct val="200000"/>
                        </a:lnSpc>
                      </a:pPr>
                      <a:r>
                        <a:rPr lang="en-US" sz="1600" b="0" i="0" u="none" strike="noStrike" cap="none" dirty="0">
                          <a:solidFill>
                            <a:schemeClr val="tx1"/>
                          </a:solidFill>
                          <a:latin typeface="Century Gothic"/>
                          <a:sym typeface="Century Gothic"/>
                        </a:rPr>
                        <a:t>PROBABLE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lnSpc>
                          <a:spcPct val="200000"/>
                        </a:lnSpc>
                      </a:pPr>
                      <a:r>
                        <a:rPr lang="en-US" sz="1400" b="0" i="0" u="none" strike="noStrike" cap="none" dirty="0">
                          <a:solidFill>
                            <a:schemeClr val="tx1"/>
                          </a:solidFill>
                          <a:latin typeface="Century Gothic"/>
                          <a:sym typeface="Century Gothic"/>
                        </a:rPr>
                        <a:t>STD-007-CPP</a:t>
                      </a:r>
                    </a:p>
                    <a:p>
                      <a:pPr algn="ctr">
                        <a:lnSpc>
                          <a:spcPct val="200000"/>
                        </a:lnSpc>
                      </a:pPr>
                      <a:r>
                        <a:rPr lang="en-US" sz="1400" b="0" i="0" u="none" strike="noStrike" cap="none" dirty="0">
                          <a:solidFill>
                            <a:schemeClr val="tx1"/>
                          </a:solidFill>
                          <a:latin typeface="Century Gothic"/>
                          <a:sym typeface="Century Gothic"/>
                        </a:rPr>
                        <a:t>STD-010-CPP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lnSpc>
                          <a:spcPct val="200000"/>
                        </a:lnSpc>
                      </a:pPr>
                      <a:endParaRPr lang="en-US" sz="1400" b="0" i="0" u="none" strike="noStrike" cap="none" dirty="0">
                        <a:solidFill>
                          <a:schemeClr val="tx1"/>
                        </a:solidFill>
                        <a:latin typeface="Century Gothic"/>
                        <a:sym typeface="Century Gothic"/>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lnSpc>
                          <a:spcPct val="200000"/>
                        </a:lnSpc>
                      </a:pPr>
                      <a:r>
                        <a:rPr lang="en-US" sz="1400" b="0" i="0" u="none" strike="noStrike" cap="none" dirty="0">
                          <a:solidFill>
                            <a:schemeClr val="tx1"/>
                          </a:solidFill>
                          <a:latin typeface="Century Gothic"/>
                          <a:sym typeface="Century Gothic"/>
                        </a:rPr>
                        <a:t>STD-004-CPP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57624065"/>
                  </a:ext>
                </a:extLst>
              </a:tr>
              <a:tr h="465320">
                <a:tc>
                  <a:txBody>
                    <a:bodyPr/>
                    <a:lstStyle/>
                    <a:p>
                      <a:pPr algn="ctr">
                        <a:lnSpc>
                          <a:spcPct val="200000"/>
                        </a:lnSpc>
                      </a:pPr>
                      <a:r>
                        <a:rPr lang="en-US" sz="1600" b="0" i="0" u="none" strike="noStrike" cap="none" dirty="0">
                          <a:solidFill>
                            <a:schemeClr val="tx1"/>
                          </a:solidFill>
                          <a:latin typeface="Century Gothic"/>
                          <a:sym typeface="Century Gothic"/>
                        </a:rPr>
                        <a:t>UNLIKELY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lnSpc>
                          <a:spcPct val="200000"/>
                        </a:lnSpc>
                      </a:pPr>
                      <a:r>
                        <a:rPr lang="en-US" sz="1400" b="0" i="0" u="none" strike="noStrike" cap="none" dirty="0">
                          <a:solidFill>
                            <a:schemeClr val="tx1"/>
                          </a:solidFill>
                          <a:latin typeface="Century Gothic"/>
                          <a:sym typeface="Century Gothic"/>
                        </a:rPr>
                        <a:t>STD-006-CLG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lnSpc>
                          <a:spcPct val="200000"/>
                        </a:lnSpc>
                      </a:pPr>
                      <a:r>
                        <a:rPr lang="en-US" sz="1400" b="0" i="0" u="none" strike="noStrike" cap="none" dirty="0">
                          <a:solidFill>
                            <a:schemeClr val="tx1"/>
                          </a:solidFill>
                          <a:latin typeface="Century Gothic"/>
                          <a:sym typeface="Century Gothic"/>
                        </a:rPr>
                        <a:t>STD-008-CPP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lnSpc>
                          <a:spcPct val="200000"/>
                        </a:lnSpc>
                      </a:pPr>
                      <a:endParaRPr lang="en-US" sz="1400" b="0" i="0" u="none" strike="noStrike" cap="none" dirty="0">
                        <a:solidFill>
                          <a:schemeClr val="tx1"/>
                        </a:solidFill>
                        <a:latin typeface="Century Gothic"/>
                        <a:sym typeface="Century Gothic"/>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2999554605"/>
                  </a:ext>
                </a:extLst>
              </a:tr>
            </a:tbl>
          </a:graphicData>
        </a:graphic>
      </p:graphicFrame>
      <p:pic>
        <p:nvPicPr>
          <p:cNvPr id="7" name="Audio 6">
            <a:hlinkClick r:id="" action="ppaction://media"/>
            <a:extLst>
              <a:ext uri="{FF2B5EF4-FFF2-40B4-BE49-F238E27FC236}">
                <a16:creationId xmlns:a16="http://schemas.microsoft.com/office/drawing/2014/main" id="{8D94E441-1AAE-075E-8B54-8E2CD65214B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360"/>
    </mc:Choice>
    <mc:Fallback>
      <p:transition spd="slow" advTm="24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4772465"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800"/>
              </a:spcAft>
              <a:buClr>
                <a:schemeClr val="lt1"/>
              </a:buClr>
              <a:buSzPts val="2200"/>
              <a:buNone/>
            </a:pPr>
            <a:r>
              <a:rPr lang="en-US" sz="1400" dirty="0"/>
              <a:t>Validate Input Data</a:t>
            </a:r>
          </a:p>
          <a:p>
            <a:pPr marL="685800" lvl="1" indent="-228600">
              <a:spcBef>
                <a:spcPts val="0"/>
              </a:spcBef>
              <a:spcAft>
                <a:spcPts val="800"/>
              </a:spcAft>
              <a:buSzPts val="2200"/>
            </a:pPr>
            <a:r>
              <a:rPr lang="en-US" sz="1200" dirty="0"/>
              <a:t>STD-001-CPP</a:t>
            </a:r>
          </a:p>
          <a:p>
            <a:pPr marL="685800" lvl="1" indent="-228600">
              <a:spcBef>
                <a:spcPts val="0"/>
              </a:spcBef>
              <a:spcAft>
                <a:spcPts val="800"/>
              </a:spcAft>
              <a:buSzPts val="2200"/>
            </a:pPr>
            <a:r>
              <a:rPr lang="en-US" sz="1200" dirty="0"/>
              <a:t>STD-002-CPP</a:t>
            </a:r>
          </a:p>
          <a:p>
            <a:pPr marL="685800" lvl="1" indent="-228600">
              <a:spcBef>
                <a:spcPts val="0"/>
              </a:spcBef>
              <a:spcAft>
                <a:spcPts val="800"/>
              </a:spcAft>
              <a:buSzPts val="2200"/>
            </a:pPr>
            <a:r>
              <a:rPr lang="en-US" sz="1200" dirty="0"/>
              <a:t>STD-004-CPP</a:t>
            </a:r>
          </a:p>
          <a:p>
            <a:pPr marL="0" lvl="0" indent="0" algn="l" rtl="0">
              <a:lnSpc>
                <a:spcPct val="90000"/>
              </a:lnSpc>
              <a:spcBef>
                <a:spcPts val="0"/>
              </a:spcBef>
              <a:spcAft>
                <a:spcPts val="800"/>
              </a:spcAft>
              <a:buClr>
                <a:schemeClr val="lt1"/>
              </a:buClr>
              <a:buSzPts val="2200"/>
              <a:buNone/>
            </a:pPr>
            <a:r>
              <a:rPr lang="en-US" sz="1400" dirty="0"/>
              <a:t>Heed Compiler Warnings</a:t>
            </a:r>
          </a:p>
          <a:p>
            <a:pPr marL="685800" lvl="1" indent="-228600">
              <a:spcBef>
                <a:spcPts val="0"/>
              </a:spcBef>
              <a:spcAft>
                <a:spcPts val="800"/>
              </a:spcAft>
              <a:buSzPts val="2200"/>
            </a:pPr>
            <a:r>
              <a:rPr lang="en-US" sz="1200" dirty="0"/>
              <a:t>STD-003-CPP</a:t>
            </a:r>
          </a:p>
          <a:p>
            <a:pPr marL="685800" lvl="1" indent="-228600">
              <a:spcBef>
                <a:spcPts val="0"/>
              </a:spcBef>
              <a:spcAft>
                <a:spcPts val="800"/>
              </a:spcAft>
              <a:buSzPts val="2200"/>
            </a:pPr>
            <a:r>
              <a:rPr lang="en-US" sz="1200" dirty="0"/>
              <a:t>STD-010-CPP</a:t>
            </a:r>
          </a:p>
          <a:p>
            <a:pPr marL="0" indent="0">
              <a:spcBef>
                <a:spcPts val="0"/>
              </a:spcBef>
              <a:spcAft>
                <a:spcPts val="800"/>
              </a:spcAft>
              <a:buSzPts val="2200"/>
              <a:buNone/>
            </a:pPr>
            <a:r>
              <a:rPr lang="en-US" sz="1600" dirty="0"/>
              <a:t>Architect and Design for Security Policies</a:t>
            </a:r>
          </a:p>
          <a:p>
            <a:pPr marL="685800" lvl="1" indent="-228600">
              <a:spcBef>
                <a:spcPts val="0"/>
              </a:spcBef>
              <a:spcAft>
                <a:spcPts val="800"/>
              </a:spcAft>
              <a:buSzPts val="2200"/>
            </a:pPr>
            <a:r>
              <a:rPr lang="en-US" sz="1200" dirty="0"/>
              <a:t>STD-009-CPP</a:t>
            </a:r>
          </a:p>
          <a:p>
            <a:pPr marL="0" indent="0">
              <a:spcBef>
                <a:spcPts val="0"/>
              </a:spcBef>
              <a:spcAft>
                <a:spcPts val="800"/>
              </a:spcAft>
              <a:buSzPts val="2200"/>
              <a:buNone/>
            </a:pPr>
            <a:r>
              <a:rPr lang="en-US" sz="1600" dirty="0"/>
              <a:t>Keep It Simple</a:t>
            </a:r>
          </a:p>
          <a:p>
            <a:pPr marL="685800" lvl="1" indent="-228600">
              <a:spcBef>
                <a:spcPts val="0"/>
              </a:spcBef>
              <a:spcAft>
                <a:spcPts val="800"/>
              </a:spcAft>
              <a:buSzPts val="2200"/>
            </a:pPr>
            <a:r>
              <a:rPr lang="en-US" sz="1200" dirty="0"/>
              <a:t>STD-008-CPP</a:t>
            </a:r>
          </a:p>
          <a:p>
            <a:pPr marL="0" indent="0">
              <a:spcBef>
                <a:spcPts val="0"/>
              </a:spcBef>
              <a:spcAft>
                <a:spcPts val="800"/>
              </a:spcAft>
              <a:buSzPts val="2200"/>
              <a:buNone/>
            </a:pPr>
            <a:r>
              <a:rPr lang="en-US" sz="1600" dirty="0"/>
              <a:t>Default Deny</a:t>
            </a:r>
          </a:p>
          <a:p>
            <a:pPr marL="685800" lvl="1" indent="-228600">
              <a:spcBef>
                <a:spcPts val="0"/>
              </a:spcBef>
              <a:spcAft>
                <a:spcPts val="800"/>
              </a:spcAft>
              <a:buSzPts val="2200"/>
            </a:pPr>
            <a:r>
              <a:rPr lang="en-US" sz="1200" dirty="0"/>
              <a:t>STD-005-CPP</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Google Shape;168;p5">
            <a:extLst>
              <a:ext uri="{FF2B5EF4-FFF2-40B4-BE49-F238E27FC236}">
                <a16:creationId xmlns:a16="http://schemas.microsoft.com/office/drawing/2014/main" id="{BCA80211-509D-81CB-7ECE-BFC923DCC7FB}"/>
              </a:ext>
            </a:extLst>
          </p:cNvPr>
          <p:cNvSpPr txBox="1">
            <a:spLocks/>
          </p:cNvSpPr>
          <p:nvPr/>
        </p:nvSpPr>
        <p:spPr>
          <a:xfrm>
            <a:off x="5884937" y="2194559"/>
            <a:ext cx="4772465" cy="4024125"/>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spcBef>
                <a:spcPts val="0"/>
              </a:spcBef>
              <a:spcAft>
                <a:spcPts val="800"/>
              </a:spcAft>
              <a:buSzPts val="2200"/>
              <a:buNone/>
            </a:pPr>
            <a:r>
              <a:rPr lang="en-US" sz="1400" dirty="0"/>
              <a:t>Adhere to the Principle of Least Privilege</a:t>
            </a:r>
          </a:p>
          <a:p>
            <a:pPr marL="685800" lvl="1" indent="-228600">
              <a:spcBef>
                <a:spcPts val="0"/>
              </a:spcBef>
              <a:spcAft>
                <a:spcPts val="800"/>
              </a:spcAft>
              <a:buSzPts val="2200"/>
            </a:pPr>
            <a:r>
              <a:rPr lang="en-US" sz="1200" dirty="0"/>
              <a:t>STD-005-CPP</a:t>
            </a:r>
          </a:p>
          <a:p>
            <a:pPr marL="0" indent="0">
              <a:spcBef>
                <a:spcPts val="0"/>
              </a:spcBef>
              <a:spcAft>
                <a:spcPts val="800"/>
              </a:spcAft>
              <a:buSzPts val="2200"/>
              <a:buNone/>
            </a:pPr>
            <a:r>
              <a:rPr lang="en-US" sz="1400" dirty="0"/>
              <a:t>Sanitize Data Sent to Other Systems</a:t>
            </a:r>
          </a:p>
          <a:p>
            <a:pPr marL="685800" lvl="1" indent="-228600">
              <a:spcBef>
                <a:spcPts val="0"/>
              </a:spcBef>
              <a:spcAft>
                <a:spcPts val="800"/>
              </a:spcAft>
              <a:buSzPts val="2200"/>
            </a:pPr>
            <a:r>
              <a:rPr lang="en-US" sz="1200" dirty="0"/>
              <a:t>STD-004-CPP</a:t>
            </a:r>
          </a:p>
          <a:p>
            <a:pPr marL="685800" lvl="1" indent="-228600">
              <a:spcBef>
                <a:spcPts val="0"/>
              </a:spcBef>
              <a:spcAft>
                <a:spcPts val="800"/>
              </a:spcAft>
              <a:buSzPts val="2200"/>
            </a:pPr>
            <a:r>
              <a:rPr lang="en-US" sz="1200" dirty="0"/>
              <a:t>STD-010-CPP</a:t>
            </a:r>
          </a:p>
          <a:p>
            <a:pPr marL="0" indent="0">
              <a:spcBef>
                <a:spcPts val="0"/>
              </a:spcBef>
              <a:spcAft>
                <a:spcPts val="800"/>
              </a:spcAft>
              <a:buSzPts val="2200"/>
              <a:buNone/>
            </a:pPr>
            <a:r>
              <a:rPr lang="en-US" sz="1400" dirty="0"/>
              <a:t>Practice Defense in Depth</a:t>
            </a:r>
          </a:p>
          <a:p>
            <a:pPr marL="685800" lvl="1" indent="-228600">
              <a:spcBef>
                <a:spcPts val="0"/>
              </a:spcBef>
              <a:spcAft>
                <a:spcPts val="800"/>
              </a:spcAft>
              <a:buSzPts val="2200"/>
            </a:pPr>
            <a:r>
              <a:rPr lang="en-US" sz="1200" dirty="0"/>
              <a:t>STD-001-CPP</a:t>
            </a:r>
          </a:p>
          <a:p>
            <a:pPr marL="685800" lvl="1" indent="-228600">
              <a:spcBef>
                <a:spcPts val="0"/>
              </a:spcBef>
              <a:spcAft>
                <a:spcPts val="800"/>
              </a:spcAft>
              <a:buSzPts val="2200"/>
            </a:pPr>
            <a:r>
              <a:rPr lang="en-US" sz="1200" dirty="0"/>
              <a:t>STD-002-CPP</a:t>
            </a:r>
          </a:p>
          <a:p>
            <a:pPr marL="685800" lvl="1" indent="-228600">
              <a:spcBef>
                <a:spcPts val="0"/>
              </a:spcBef>
              <a:spcAft>
                <a:spcPts val="800"/>
              </a:spcAft>
              <a:buSzPts val="2200"/>
            </a:pPr>
            <a:r>
              <a:rPr lang="en-US" sz="1200" dirty="0"/>
              <a:t>STD-004-CPP</a:t>
            </a:r>
          </a:p>
          <a:p>
            <a:pPr marL="0" indent="0">
              <a:spcBef>
                <a:spcPts val="0"/>
              </a:spcBef>
              <a:spcAft>
                <a:spcPts val="800"/>
              </a:spcAft>
              <a:buSzPts val="2200"/>
              <a:buNone/>
            </a:pPr>
            <a:r>
              <a:rPr lang="en-US" sz="1400" dirty="0"/>
              <a:t>Use Effective Quality Assurance Techniques</a:t>
            </a:r>
          </a:p>
          <a:p>
            <a:pPr marL="685800" lvl="1" indent="-228600">
              <a:spcBef>
                <a:spcPts val="0"/>
              </a:spcBef>
              <a:spcAft>
                <a:spcPts val="800"/>
              </a:spcAft>
              <a:buSzPts val="2200"/>
            </a:pPr>
            <a:r>
              <a:rPr lang="en-US" sz="1200" dirty="0"/>
              <a:t>STD-004-CPP</a:t>
            </a:r>
          </a:p>
          <a:p>
            <a:pPr marL="685800" lvl="1" indent="-228600">
              <a:spcBef>
                <a:spcPts val="0"/>
              </a:spcBef>
              <a:spcAft>
                <a:spcPts val="800"/>
              </a:spcAft>
              <a:buSzPts val="2200"/>
            </a:pPr>
            <a:r>
              <a:rPr lang="en-US" sz="1200" dirty="0"/>
              <a:t>STD-010-CPP</a:t>
            </a:r>
          </a:p>
          <a:p>
            <a:pPr marL="0" indent="0">
              <a:spcBef>
                <a:spcPts val="0"/>
              </a:spcBef>
              <a:spcAft>
                <a:spcPts val="800"/>
              </a:spcAft>
              <a:buSzPts val="2200"/>
              <a:buNone/>
            </a:pPr>
            <a:r>
              <a:rPr lang="en-US" sz="1400" dirty="0"/>
              <a:t>Adopt a Secure Coding Standard</a:t>
            </a:r>
          </a:p>
          <a:p>
            <a:pPr marL="685800" lvl="1" indent="-228600">
              <a:spcBef>
                <a:spcPts val="0"/>
              </a:spcBef>
              <a:spcAft>
                <a:spcPts val="800"/>
              </a:spcAft>
              <a:buSzPts val="2200"/>
            </a:pPr>
            <a:r>
              <a:rPr lang="en-US" sz="1200" dirty="0"/>
              <a:t>STD-004-CPP</a:t>
            </a:r>
          </a:p>
          <a:p>
            <a:pPr marL="685800" lvl="1" indent="-228600">
              <a:spcBef>
                <a:spcPts val="0"/>
              </a:spcBef>
              <a:spcAft>
                <a:spcPts val="800"/>
              </a:spcAft>
              <a:buSzPts val="2200"/>
            </a:pPr>
            <a:r>
              <a:rPr lang="en-US" sz="1200" dirty="0"/>
              <a:t>STD-006-CLG</a:t>
            </a:r>
          </a:p>
          <a:p>
            <a:pPr marL="685800" lvl="1" indent="-228600">
              <a:spcBef>
                <a:spcPts val="0"/>
              </a:spcBef>
              <a:spcAft>
                <a:spcPts val="800"/>
              </a:spcAft>
              <a:buSzPts val="2200"/>
            </a:pPr>
            <a:endParaRPr lang="en-US" dirty="0"/>
          </a:p>
        </p:txBody>
      </p:sp>
      <p:pic>
        <p:nvPicPr>
          <p:cNvPr id="5" name="Audio 4">
            <a:hlinkClick r:id="" action="ppaction://media"/>
            <a:extLst>
              <a:ext uri="{FF2B5EF4-FFF2-40B4-BE49-F238E27FC236}">
                <a16:creationId xmlns:a16="http://schemas.microsoft.com/office/drawing/2014/main" id="{5E7A6747-9039-8EAA-1D3B-3A456F034FB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117"/>
    </mc:Choice>
    <mc:Fallback>
      <p:transition spd="slow" advTm="31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3092548" y="26824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5" name="Table 4">
            <a:extLst>
              <a:ext uri="{FF2B5EF4-FFF2-40B4-BE49-F238E27FC236}">
                <a16:creationId xmlns:a16="http://schemas.microsoft.com/office/drawing/2014/main" id="{383E86E6-E1EB-974F-693E-EF1B8CD7A758}"/>
              </a:ext>
            </a:extLst>
          </p:cNvPr>
          <p:cNvGraphicFramePr>
            <a:graphicFrameLocks noGrp="1"/>
          </p:cNvGraphicFramePr>
          <p:nvPr>
            <p:extLst>
              <p:ext uri="{D42A27DB-BD31-4B8C-83A1-F6EECF244321}">
                <p14:modId xmlns:p14="http://schemas.microsoft.com/office/powerpoint/2010/main" val="3996012108"/>
              </p:ext>
            </p:extLst>
          </p:nvPr>
        </p:nvGraphicFramePr>
        <p:xfrm>
          <a:off x="562707" y="1350499"/>
          <a:ext cx="9945858" cy="5008102"/>
        </p:xfrm>
        <a:graphic>
          <a:graphicData uri="http://schemas.openxmlformats.org/drawingml/2006/table">
            <a:tbl>
              <a:tblPr firstRow="1" firstCol="1" bandRow="1">
                <a:tableStyleId>{802198C4-3087-4945-87E3-76CBB3509B7E}</a:tableStyleId>
              </a:tblPr>
              <a:tblGrid>
                <a:gridCol w="1657643">
                  <a:extLst>
                    <a:ext uri="{9D8B030D-6E8A-4147-A177-3AD203B41FA5}">
                      <a16:colId xmlns:a16="http://schemas.microsoft.com/office/drawing/2014/main" val="229607426"/>
                    </a:ext>
                  </a:extLst>
                </a:gridCol>
                <a:gridCol w="1657643">
                  <a:extLst>
                    <a:ext uri="{9D8B030D-6E8A-4147-A177-3AD203B41FA5}">
                      <a16:colId xmlns:a16="http://schemas.microsoft.com/office/drawing/2014/main" val="3001998314"/>
                    </a:ext>
                  </a:extLst>
                </a:gridCol>
                <a:gridCol w="1657643">
                  <a:extLst>
                    <a:ext uri="{9D8B030D-6E8A-4147-A177-3AD203B41FA5}">
                      <a16:colId xmlns:a16="http://schemas.microsoft.com/office/drawing/2014/main" val="2048890750"/>
                    </a:ext>
                  </a:extLst>
                </a:gridCol>
                <a:gridCol w="1657643">
                  <a:extLst>
                    <a:ext uri="{9D8B030D-6E8A-4147-A177-3AD203B41FA5}">
                      <a16:colId xmlns:a16="http://schemas.microsoft.com/office/drawing/2014/main" val="3389102227"/>
                    </a:ext>
                  </a:extLst>
                </a:gridCol>
                <a:gridCol w="1657643">
                  <a:extLst>
                    <a:ext uri="{9D8B030D-6E8A-4147-A177-3AD203B41FA5}">
                      <a16:colId xmlns:a16="http://schemas.microsoft.com/office/drawing/2014/main" val="3163784310"/>
                    </a:ext>
                  </a:extLst>
                </a:gridCol>
                <a:gridCol w="1657643">
                  <a:extLst>
                    <a:ext uri="{9D8B030D-6E8A-4147-A177-3AD203B41FA5}">
                      <a16:colId xmlns:a16="http://schemas.microsoft.com/office/drawing/2014/main" val="1495876978"/>
                    </a:ext>
                  </a:extLst>
                </a:gridCol>
              </a:tblGrid>
              <a:tr h="455282">
                <a:tc>
                  <a:txBody>
                    <a:bodyPr/>
                    <a:lstStyle/>
                    <a:p>
                      <a:pPr algn="ctr" rtl="0" fontAlgn="ctr"/>
                      <a:r>
                        <a:rPr lang="en-US" sz="1400" b="1" u="none" strike="noStrike" dirty="0">
                          <a:solidFill>
                            <a:schemeClr val="bg1"/>
                          </a:solidFill>
                          <a:effectLst/>
                        </a:rPr>
                        <a:t>Rule</a:t>
                      </a:r>
                      <a:endParaRPr lang="en-US" sz="1400" b="1"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b="1" u="none" strike="noStrike" dirty="0">
                          <a:solidFill>
                            <a:schemeClr val="bg1"/>
                          </a:solidFill>
                          <a:effectLst/>
                        </a:rPr>
                        <a:t>Severity</a:t>
                      </a:r>
                      <a:endParaRPr lang="en-US" sz="1400" b="1"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b="1" u="none" strike="noStrike" dirty="0">
                          <a:solidFill>
                            <a:schemeClr val="bg1"/>
                          </a:solidFill>
                          <a:effectLst/>
                        </a:rPr>
                        <a:t>Likelihood</a:t>
                      </a:r>
                      <a:endParaRPr lang="en-US" sz="1400" b="1"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b="1" u="none" strike="noStrike">
                          <a:solidFill>
                            <a:schemeClr val="bg1"/>
                          </a:solidFill>
                          <a:effectLst/>
                        </a:rPr>
                        <a:t>Remediation Cost</a:t>
                      </a:r>
                      <a:endParaRPr lang="en-US" sz="1400" b="1"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b="1" u="none" strike="noStrike" dirty="0">
                          <a:solidFill>
                            <a:schemeClr val="bg1"/>
                          </a:solidFill>
                          <a:effectLst/>
                        </a:rPr>
                        <a:t>Priority</a:t>
                      </a:r>
                      <a:endParaRPr lang="en-US" sz="1400" b="1"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b="1" u="none" strike="noStrike" dirty="0">
                          <a:solidFill>
                            <a:srgbClr val="FF0000"/>
                          </a:solidFill>
                          <a:effectLst/>
                        </a:rPr>
                        <a:t>Level</a:t>
                      </a:r>
                      <a:endParaRPr lang="en-US" sz="1400" b="1" i="0" u="none" strike="noStrike" dirty="0">
                        <a:solidFill>
                          <a:srgbClr val="FF0000"/>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2184089687"/>
                  </a:ext>
                </a:extLst>
              </a:tr>
              <a:tr h="455282">
                <a:tc>
                  <a:txBody>
                    <a:bodyPr/>
                    <a:lstStyle/>
                    <a:p>
                      <a:pPr algn="ctr" rtl="0" fontAlgn="ctr"/>
                      <a:r>
                        <a:rPr lang="en-US" sz="1400" u="none" strike="noStrike" dirty="0">
                          <a:solidFill>
                            <a:schemeClr val="bg1"/>
                          </a:solidFill>
                          <a:effectLst/>
                        </a:rPr>
                        <a:t>STD-003-CPP</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rPr>
                        <a:t>High</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rPr>
                        <a:t>Likely</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rPr>
                        <a:t>Medium</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rPr>
                        <a:t>P18</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rgbClr val="FF0000"/>
                          </a:solidFill>
                          <a:effectLst/>
                        </a:rPr>
                        <a:t>L1</a:t>
                      </a:r>
                      <a:endParaRPr lang="en-US" sz="1400" b="0" i="0" u="none" strike="noStrike" dirty="0">
                        <a:solidFill>
                          <a:srgbClr val="FF0000"/>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3776306929"/>
                  </a:ext>
                </a:extLst>
              </a:tr>
              <a:tr h="455282">
                <a:tc>
                  <a:txBody>
                    <a:bodyPr/>
                    <a:lstStyle/>
                    <a:p>
                      <a:pPr algn="ctr" rtl="0" fontAlgn="ctr"/>
                      <a:r>
                        <a:rPr lang="en-US" sz="1400" u="none" strike="noStrike">
                          <a:solidFill>
                            <a:schemeClr val="bg1"/>
                          </a:solidFill>
                          <a:effectLst/>
                        </a:rPr>
                        <a:t>STD-004-CPP</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rPr>
                        <a:t>High</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rPr>
                        <a:t>Likely</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rPr>
                        <a:t>Medium</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rPr>
                        <a:t>P18</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rgbClr val="FF0000"/>
                          </a:solidFill>
                          <a:effectLst/>
                        </a:rPr>
                        <a:t>L1</a:t>
                      </a:r>
                      <a:endParaRPr lang="en-US" sz="1400" b="0" i="0" u="none" strike="noStrike" dirty="0">
                        <a:solidFill>
                          <a:srgbClr val="FF0000"/>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2445995459"/>
                  </a:ext>
                </a:extLst>
              </a:tr>
              <a:tr h="455282">
                <a:tc>
                  <a:txBody>
                    <a:bodyPr/>
                    <a:lstStyle/>
                    <a:p>
                      <a:pPr algn="ctr" rtl="0" fontAlgn="ctr"/>
                      <a:r>
                        <a:rPr lang="en-US" sz="1400" u="none" strike="noStrike">
                          <a:solidFill>
                            <a:schemeClr val="bg1"/>
                          </a:solidFill>
                          <a:effectLst/>
                        </a:rPr>
                        <a:t>STD-005-CPP</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rPr>
                        <a:t>High</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rPr>
                        <a:t>Likely</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rPr>
                        <a:t>Medium</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rPr>
                        <a:t>P18</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rgbClr val="FF0000"/>
                          </a:solidFill>
                          <a:effectLst/>
                        </a:rPr>
                        <a:t>L1</a:t>
                      </a:r>
                      <a:endParaRPr lang="en-US" sz="1400" b="0" i="0" u="none" strike="noStrike" dirty="0">
                        <a:solidFill>
                          <a:srgbClr val="FF0000"/>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2548983279"/>
                  </a:ext>
                </a:extLst>
              </a:tr>
              <a:tr h="455282">
                <a:tc>
                  <a:txBody>
                    <a:bodyPr/>
                    <a:lstStyle/>
                    <a:p>
                      <a:pPr algn="ctr" rtl="0" fontAlgn="ctr"/>
                      <a:r>
                        <a:rPr lang="en-US" sz="1400" u="none" strike="noStrike">
                          <a:solidFill>
                            <a:schemeClr val="bg1"/>
                          </a:solidFill>
                          <a:effectLst/>
                        </a:rPr>
                        <a:t>STD-001-CPP</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rPr>
                        <a:t>High</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rPr>
                        <a:t>Likely</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rPr>
                        <a:t>High</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rPr>
                        <a:t>P 9</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rgbClr val="FF0000"/>
                          </a:solidFill>
                          <a:effectLst/>
                        </a:rPr>
                        <a:t>L2</a:t>
                      </a:r>
                      <a:endParaRPr lang="en-US" sz="1400" b="0" i="0" u="none" strike="noStrike" dirty="0">
                        <a:solidFill>
                          <a:srgbClr val="FF0000"/>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3305341798"/>
                  </a:ext>
                </a:extLst>
              </a:tr>
              <a:tr h="455282">
                <a:tc>
                  <a:txBody>
                    <a:bodyPr/>
                    <a:lstStyle/>
                    <a:p>
                      <a:pPr algn="ctr" rtl="0" fontAlgn="ctr"/>
                      <a:r>
                        <a:rPr lang="en-US" sz="1400" u="none" strike="noStrike">
                          <a:solidFill>
                            <a:schemeClr val="bg1"/>
                          </a:solidFill>
                          <a:effectLst/>
                        </a:rPr>
                        <a:t>STD-002-CPP</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rPr>
                        <a:t>High</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rPr>
                        <a:t>Likely</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rPr>
                        <a:t>High</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rPr>
                        <a:t>P9</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rgbClr val="FF0000"/>
                          </a:solidFill>
                          <a:effectLst/>
                        </a:rPr>
                        <a:t>L2</a:t>
                      </a:r>
                      <a:endParaRPr lang="en-US" sz="1400" b="0" i="0" u="none" strike="noStrike" dirty="0">
                        <a:solidFill>
                          <a:srgbClr val="FF0000"/>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1423007010"/>
                  </a:ext>
                </a:extLst>
              </a:tr>
              <a:tr h="455282">
                <a:tc>
                  <a:txBody>
                    <a:bodyPr/>
                    <a:lstStyle/>
                    <a:p>
                      <a:pPr algn="ctr" rtl="0" fontAlgn="ctr"/>
                      <a:r>
                        <a:rPr lang="en-US" sz="1400" u="none" strike="noStrike">
                          <a:solidFill>
                            <a:schemeClr val="bg1"/>
                          </a:solidFill>
                          <a:effectLst/>
                        </a:rPr>
                        <a:t>STD-009-CPP</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rPr>
                        <a:t>High</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rPr>
                        <a:t>Likely</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rPr>
                        <a:t>High</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rPr>
                        <a:t>P9</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rgbClr val="FF0000"/>
                          </a:solidFill>
                          <a:effectLst/>
                        </a:rPr>
                        <a:t>L2</a:t>
                      </a:r>
                      <a:endParaRPr lang="en-US" sz="1400" b="0" i="0" u="none" strike="noStrike" dirty="0">
                        <a:solidFill>
                          <a:srgbClr val="FF0000"/>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719827355"/>
                  </a:ext>
                </a:extLst>
              </a:tr>
              <a:tr h="455282">
                <a:tc>
                  <a:txBody>
                    <a:bodyPr/>
                    <a:lstStyle/>
                    <a:p>
                      <a:pPr algn="ctr" rtl="0" fontAlgn="ctr"/>
                      <a:r>
                        <a:rPr lang="en-US" sz="1400" u="none" strike="noStrike">
                          <a:solidFill>
                            <a:schemeClr val="bg1"/>
                          </a:solidFill>
                          <a:effectLst/>
                        </a:rPr>
                        <a:t>STD-010-CLG</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rPr>
                        <a:t>Low</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rPr>
                        <a:t>Probable</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rPr>
                        <a:t>Low</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rPr>
                        <a:t>P6</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rgbClr val="FF0000"/>
                          </a:solidFill>
                          <a:effectLst/>
                        </a:rPr>
                        <a:t>L2</a:t>
                      </a:r>
                      <a:endParaRPr lang="en-US" sz="1400" b="0" i="0" u="none" strike="noStrike" dirty="0">
                        <a:solidFill>
                          <a:srgbClr val="FF0000"/>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1152310032"/>
                  </a:ext>
                </a:extLst>
              </a:tr>
              <a:tr h="455282">
                <a:tc>
                  <a:txBody>
                    <a:bodyPr/>
                    <a:lstStyle/>
                    <a:p>
                      <a:pPr algn="ctr" rtl="0" fontAlgn="ctr"/>
                      <a:r>
                        <a:rPr lang="en-US" sz="1400" u="none" strike="noStrike">
                          <a:solidFill>
                            <a:schemeClr val="bg1"/>
                          </a:solidFill>
                          <a:effectLst/>
                        </a:rPr>
                        <a:t>STD-006-CPP</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rPr>
                        <a:t>Low</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rPr>
                        <a:t>Unlikely</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rPr>
                        <a:t>Medium</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rPr>
                        <a:t>P2</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rgbClr val="FF0000"/>
                          </a:solidFill>
                          <a:effectLst/>
                        </a:rPr>
                        <a:t>L3</a:t>
                      </a:r>
                      <a:endParaRPr lang="en-US" sz="1400" b="0" i="0" u="none" strike="noStrike" dirty="0">
                        <a:solidFill>
                          <a:srgbClr val="FF0000"/>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1841598898"/>
                  </a:ext>
                </a:extLst>
              </a:tr>
              <a:tr h="455282">
                <a:tc>
                  <a:txBody>
                    <a:bodyPr/>
                    <a:lstStyle/>
                    <a:p>
                      <a:pPr algn="ctr" rtl="0" fontAlgn="ctr"/>
                      <a:r>
                        <a:rPr lang="en-US" sz="1400" u="none" strike="noStrike">
                          <a:solidFill>
                            <a:schemeClr val="bg1"/>
                          </a:solidFill>
                          <a:effectLst/>
                        </a:rPr>
                        <a:t>STD-007-CPP</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rPr>
                        <a:t>Low</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rPr>
                        <a:t>Probable</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rPr>
                        <a:t>Medium </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rPr>
                        <a:t>P4</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rgbClr val="FF0000"/>
                          </a:solidFill>
                          <a:effectLst/>
                        </a:rPr>
                        <a:t>L3</a:t>
                      </a:r>
                      <a:endParaRPr lang="en-US" sz="1400" b="0" i="0" u="none" strike="noStrike" dirty="0">
                        <a:solidFill>
                          <a:srgbClr val="FF0000"/>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1353032678"/>
                  </a:ext>
                </a:extLst>
              </a:tr>
              <a:tr h="455282">
                <a:tc>
                  <a:txBody>
                    <a:bodyPr/>
                    <a:lstStyle/>
                    <a:p>
                      <a:pPr algn="ctr" rtl="0" fontAlgn="ctr"/>
                      <a:r>
                        <a:rPr lang="en-US" sz="1400" u="none" strike="noStrike">
                          <a:solidFill>
                            <a:schemeClr val="bg1"/>
                          </a:solidFill>
                          <a:effectLst/>
                        </a:rPr>
                        <a:t>STD-008-CPP</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rPr>
                        <a:t>Medium</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rPr>
                        <a:t>Unlikely</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a:solidFill>
                            <a:schemeClr val="bg1"/>
                          </a:solidFill>
                          <a:effectLst/>
                        </a:rPr>
                        <a:t>Medium</a:t>
                      </a:r>
                      <a:endParaRPr lang="en-US" sz="1400" b="0" i="0" u="none" strike="noStrike">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chemeClr val="bg1"/>
                          </a:solidFill>
                          <a:effectLst/>
                        </a:rPr>
                        <a:t>P4</a:t>
                      </a:r>
                      <a:endParaRPr lang="en-US" sz="1400" b="0" i="0" u="none" strike="noStrike" dirty="0">
                        <a:solidFill>
                          <a:schemeClr val="bg1"/>
                        </a:solidFill>
                        <a:effectLst/>
                        <a:latin typeface="Century Gothic" panose="020B0502020202020204" pitchFamily="34" charset="0"/>
                      </a:endParaRPr>
                    </a:p>
                  </a:txBody>
                  <a:tcPr marL="9525" marR="9525" marT="9525" marB="0" anchor="ctr"/>
                </a:tc>
                <a:tc>
                  <a:txBody>
                    <a:bodyPr/>
                    <a:lstStyle/>
                    <a:p>
                      <a:pPr algn="ctr" rtl="0" fontAlgn="ctr"/>
                      <a:r>
                        <a:rPr lang="en-US" sz="1400" u="none" strike="noStrike" dirty="0">
                          <a:solidFill>
                            <a:srgbClr val="FF0000"/>
                          </a:solidFill>
                          <a:effectLst/>
                        </a:rPr>
                        <a:t>L3</a:t>
                      </a:r>
                      <a:endParaRPr lang="en-US" sz="1400" b="0" i="0" u="none" strike="noStrike" dirty="0">
                        <a:solidFill>
                          <a:srgbClr val="FF0000"/>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3691441037"/>
                  </a:ext>
                </a:extLst>
              </a:tr>
            </a:tbl>
          </a:graphicData>
        </a:graphic>
      </p:graphicFrame>
      <p:pic>
        <p:nvPicPr>
          <p:cNvPr id="12" name="Audio 11">
            <a:hlinkClick r:id="" action="ppaction://media"/>
            <a:extLst>
              <a:ext uri="{FF2B5EF4-FFF2-40B4-BE49-F238E27FC236}">
                <a16:creationId xmlns:a16="http://schemas.microsoft.com/office/drawing/2014/main" id="{A81D11F1-5DCE-09E7-7D31-0BED6BC0C4E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371"/>
    </mc:Choice>
    <mc:Fallback>
      <p:transition spd="slow" advTm="213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2400"/>
              </a:spcAft>
              <a:buClr>
                <a:schemeClr val="lt1"/>
              </a:buClr>
              <a:buSzPct val="100000"/>
              <a:buNone/>
            </a:pPr>
            <a:r>
              <a:rPr lang="en-US" sz="2000" b="1" dirty="0"/>
              <a:t>Encryption in rest: </a:t>
            </a:r>
            <a:r>
              <a:rPr lang="en-US" sz="2000" dirty="0"/>
              <a:t>Protects stored data. </a:t>
            </a:r>
          </a:p>
          <a:p>
            <a:pPr marL="685800" lvl="1" indent="-228600">
              <a:spcBef>
                <a:spcPts val="0"/>
              </a:spcBef>
              <a:spcAft>
                <a:spcPts val="2400"/>
              </a:spcAft>
              <a:buSzPct val="100000"/>
            </a:pPr>
            <a:r>
              <a:rPr lang="en-US" dirty="0"/>
              <a:t>AES Encryption of data stored on hard drives, phones, computers, cloud assets, etc.</a:t>
            </a:r>
          </a:p>
          <a:p>
            <a:pPr marL="0" lvl="0" indent="0" algn="l" rtl="0">
              <a:lnSpc>
                <a:spcPct val="90000"/>
              </a:lnSpc>
              <a:spcBef>
                <a:spcPts val="0"/>
              </a:spcBef>
              <a:spcAft>
                <a:spcPts val="2400"/>
              </a:spcAft>
              <a:buClr>
                <a:schemeClr val="lt1"/>
              </a:buClr>
              <a:buSzPct val="100000"/>
              <a:buNone/>
            </a:pPr>
            <a:r>
              <a:rPr lang="en-US" sz="2000" b="1" dirty="0"/>
              <a:t>Encryption at flight: </a:t>
            </a:r>
            <a:r>
              <a:rPr lang="en-US" sz="2000" dirty="0"/>
              <a:t>Protecting data that is moving. </a:t>
            </a:r>
          </a:p>
          <a:p>
            <a:pPr marL="685800" lvl="1" indent="-228600">
              <a:spcBef>
                <a:spcPts val="0"/>
              </a:spcBef>
              <a:spcAft>
                <a:spcPts val="2400"/>
              </a:spcAft>
              <a:buSzPct val="100000"/>
            </a:pPr>
            <a:r>
              <a:rPr lang="en-US" dirty="0"/>
              <a:t>AES Encryption using keys with data moves from devices within a network or moving outside of a network.</a:t>
            </a:r>
          </a:p>
          <a:p>
            <a:pPr marL="0" lvl="0" indent="0" algn="l" rtl="0">
              <a:lnSpc>
                <a:spcPct val="90000"/>
              </a:lnSpc>
              <a:spcBef>
                <a:spcPts val="0"/>
              </a:spcBef>
              <a:spcAft>
                <a:spcPts val="2400"/>
              </a:spcAft>
              <a:buClr>
                <a:schemeClr val="lt1"/>
              </a:buClr>
              <a:buSzPct val="100000"/>
              <a:buNone/>
            </a:pPr>
            <a:r>
              <a:rPr lang="en-US" sz="2000" b="1" dirty="0"/>
              <a:t>Encryption in use: </a:t>
            </a:r>
            <a:r>
              <a:rPr lang="en-US" sz="2000" dirty="0"/>
              <a:t>Protects data that is created, edited, or otherwise defined as in-use.</a:t>
            </a:r>
          </a:p>
          <a:p>
            <a:pPr marL="685800" lvl="1" indent="-228600">
              <a:spcBef>
                <a:spcPts val="0"/>
              </a:spcBef>
              <a:spcAft>
                <a:spcPts val="2400"/>
              </a:spcAft>
              <a:buSzPct val="100000"/>
            </a:pPr>
            <a:r>
              <a:rPr lang="en-US" dirty="0"/>
              <a:t>Encrypting and Decrypting data while opening and saving data in use.</a:t>
            </a:r>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DE505723-EA9F-8DD0-F93D-175650DF80E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234"/>
    </mc:Choice>
    <mc:Fallback>
      <p:transition spd="slow" advTm="17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422031" y="1927274"/>
            <a:ext cx="10832123" cy="466247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2400"/>
              </a:spcAft>
              <a:buClr>
                <a:schemeClr val="lt1"/>
              </a:buClr>
              <a:buSzPts val="2400"/>
              <a:buNone/>
            </a:pPr>
            <a:r>
              <a:rPr lang="en-US" sz="1600" b="1" dirty="0"/>
              <a:t>Authentication</a:t>
            </a:r>
          </a:p>
          <a:p>
            <a:pPr marL="800100" lvl="1">
              <a:spcBef>
                <a:spcPts val="0"/>
              </a:spcBef>
              <a:spcAft>
                <a:spcPts val="2400"/>
              </a:spcAft>
              <a:buSzPts val="2400"/>
            </a:pPr>
            <a:r>
              <a:rPr lang="en-US" sz="1600" dirty="0"/>
              <a:t>The act of confirming one’s identity. </a:t>
            </a:r>
          </a:p>
          <a:p>
            <a:pPr marL="800100" lvl="1">
              <a:spcBef>
                <a:spcPts val="0"/>
              </a:spcBef>
              <a:spcAft>
                <a:spcPts val="2400"/>
              </a:spcAft>
              <a:buSzPts val="2400"/>
            </a:pPr>
            <a:r>
              <a:rPr lang="en-US" sz="1800" dirty="0">
                <a:effectLst/>
                <a:latin typeface="Calibri" panose="020F0502020204030204" pitchFamily="34" charset="0"/>
                <a:ea typeface="Calibri" panose="020F0502020204030204" pitchFamily="34" charset="0"/>
              </a:rPr>
              <a:t>Two-factor authentication might be an added security policy to ensure authentication of the user.</a:t>
            </a:r>
            <a:endParaRPr lang="en-US" sz="1600" dirty="0"/>
          </a:p>
          <a:p>
            <a:pPr marL="0" lvl="0" indent="0" algn="l" rtl="0">
              <a:lnSpc>
                <a:spcPct val="90000"/>
              </a:lnSpc>
              <a:spcBef>
                <a:spcPts val="0"/>
              </a:spcBef>
              <a:spcAft>
                <a:spcPts val="2400"/>
              </a:spcAft>
              <a:buClr>
                <a:schemeClr val="lt1"/>
              </a:buClr>
              <a:buSzPts val="2400"/>
              <a:buNone/>
            </a:pPr>
            <a:r>
              <a:rPr lang="en-US" sz="1600" b="1" dirty="0"/>
              <a:t>Authorization</a:t>
            </a:r>
          </a:p>
          <a:p>
            <a:pPr marL="800100" lvl="1">
              <a:spcBef>
                <a:spcPts val="0"/>
              </a:spcBef>
              <a:spcAft>
                <a:spcPts val="2400"/>
              </a:spcAft>
              <a:buSzPts val="2400"/>
            </a:pPr>
            <a:r>
              <a:rPr lang="en-US" sz="1600" dirty="0"/>
              <a:t>Specifies the access rights and privileges of a user and are an important part of information and computer security. </a:t>
            </a:r>
          </a:p>
          <a:p>
            <a:pPr marL="800100" lvl="1">
              <a:spcBef>
                <a:spcPts val="0"/>
              </a:spcBef>
              <a:spcAft>
                <a:spcPts val="2400"/>
              </a:spcAft>
              <a:buSzPts val="2400"/>
            </a:pPr>
            <a:r>
              <a:rPr lang="en-US" sz="1800" dirty="0">
                <a:effectLst/>
                <a:latin typeface="Calibri" panose="020F0502020204030204" pitchFamily="34" charset="0"/>
                <a:ea typeface="Calibri" panose="020F0502020204030204" pitchFamily="34" charset="0"/>
              </a:rPr>
              <a:t>This goes along with the Default Deny principle, </a:t>
            </a:r>
            <a:endParaRPr lang="en-US" sz="1600" dirty="0"/>
          </a:p>
          <a:p>
            <a:pPr marL="0" lvl="0" indent="0" algn="l" rtl="0">
              <a:lnSpc>
                <a:spcPct val="90000"/>
              </a:lnSpc>
              <a:spcBef>
                <a:spcPts val="0"/>
              </a:spcBef>
              <a:spcAft>
                <a:spcPts val="2400"/>
              </a:spcAft>
              <a:buClr>
                <a:schemeClr val="lt1"/>
              </a:buClr>
              <a:buSzPts val="2400"/>
              <a:buNone/>
            </a:pPr>
            <a:r>
              <a:rPr lang="en-US" sz="1600" b="1" dirty="0"/>
              <a:t>Accounting</a:t>
            </a:r>
          </a:p>
          <a:p>
            <a:pPr marL="800100" lvl="1">
              <a:spcBef>
                <a:spcPts val="0"/>
              </a:spcBef>
              <a:spcAft>
                <a:spcPts val="2400"/>
              </a:spcAft>
              <a:buSzPts val="2400"/>
            </a:pPr>
            <a:r>
              <a:rPr lang="en-US" sz="1800" dirty="0">
                <a:effectLst/>
                <a:latin typeface="Calibri" panose="020F0502020204030204" pitchFamily="34" charset="0"/>
                <a:ea typeface="Calibri" panose="020F0502020204030204" pitchFamily="34" charset="0"/>
              </a:rPr>
              <a:t>Accounting of user actions that can be a good way to look for suspicious use of the system. </a:t>
            </a:r>
            <a:endParaRPr lang="en-US" sz="1600"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2FF362C4-46C8-ABCB-249E-AFB4841404B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497"/>
    </mc:Choice>
    <mc:Fallback>
      <p:transition spd="slow" advTm="174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Unit testing is an essential way to look for coding errors that might cause vulnerabilities or undefined behavior in an application. Google testing (</a:t>
            </a:r>
            <a:r>
              <a:rPr lang="en-US" dirty="0" err="1"/>
              <a:t>gtest</a:t>
            </a:r>
            <a:r>
              <a:rPr lang="en-US" dirty="0"/>
              <a:t>) is one method we can use to perform unit tests. </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Use Google Test for C++ in Visual Studio:</a:t>
            </a:r>
          </a:p>
          <a:p>
            <a:pPr marL="0" lvl="0" indent="0" algn="l" rtl="0">
              <a:lnSpc>
                <a:spcPct val="90000"/>
              </a:lnSpc>
              <a:spcBef>
                <a:spcPts val="1000"/>
              </a:spcBef>
              <a:spcAft>
                <a:spcPts val="0"/>
              </a:spcAft>
              <a:buSzPts val="1800"/>
              <a:buNone/>
            </a:pPr>
            <a:r>
              <a:rPr lang="en-US" dirty="0"/>
              <a:t>https://learn.microsoft.com/en-us/visualstudio/test/how-to-use-google-test-for-cpp?view=vs-2022</a:t>
            </a:r>
          </a:p>
          <a:p>
            <a:pPr marL="0" lvl="0" indent="0" algn="l" rtl="0">
              <a:lnSpc>
                <a:spcPct val="90000"/>
              </a:lnSpc>
              <a:spcBef>
                <a:spcPts val="1000"/>
              </a:spcBef>
              <a:spcAft>
                <a:spcPts val="0"/>
              </a:spcAft>
              <a:buSzPts val="1800"/>
              <a:buNone/>
            </a:pPr>
            <a:endParaRPr lang="en-US"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21D7FAB6-1435-E267-DC34-4155E7B1C06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150"/>
    </mc:Choice>
    <mc:Fallback>
      <p:transition spd="slow" advTm="14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39F54-D0BF-CF8C-54AB-114D58634337}"/>
              </a:ext>
            </a:extLst>
          </p:cNvPr>
          <p:cNvSpPr>
            <a:spLocks noGrp="1"/>
          </p:cNvSpPr>
          <p:nvPr>
            <p:ph type="title"/>
          </p:nvPr>
        </p:nvSpPr>
        <p:spPr>
          <a:xfrm>
            <a:off x="685800" y="764373"/>
            <a:ext cx="10820400" cy="1293028"/>
          </a:xfrm>
        </p:spPr>
        <p:txBody>
          <a:bodyPr>
            <a:normAutofit/>
          </a:bodyPr>
          <a:lstStyle/>
          <a:p>
            <a:r>
              <a:rPr lang="en-US" dirty="0" err="1"/>
              <a:t>GUnit</a:t>
            </a:r>
            <a:r>
              <a:rPr lang="en-US" dirty="0"/>
              <a:t> Test: </a:t>
            </a:r>
            <a:r>
              <a:rPr lang="en-US" dirty="0" err="1"/>
              <a:t>MaxSizeIsGreaterOrEqual</a:t>
            </a:r>
            <a:endParaRPr lang="en-US" dirty="0"/>
          </a:p>
        </p:txBody>
      </p:sp>
      <p:pic>
        <p:nvPicPr>
          <p:cNvPr id="5" name="Picture 4" descr="A computer screen shot of a program&#10;&#10;Description automatically generated">
            <a:extLst>
              <a:ext uri="{FF2B5EF4-FFF2-40B4-BE49-F238E27FC236}">
                <a16:creationId xmlns:a16="http://schemas.microsoft.com/office/drawing/2014/main" id="{2AC28E9F-4714-C8DB-11AC-01FF68F49784}"/>
              </a:ext>
            </a:extLst>
          </p:cNvPr>
          <p:cNvPicPr>
            <a:picLocks noChangeAspect="1"/>
          </p:cNvPicPr>
          <p:nvPr/>
        </p:nvPicPr>
        <p:blipFill>
          <a:blip r:embed="rId4"/>
          <a:stretch>
            <a:fillRect/>
          </a:stretch>
        </p:blipFill>
        <p:spPr>
          <a:xfrm>
            <a:off x="1805524" y="1779350"/>
            <a:ext cx="8580952" cy="4790476"/>
          </a:xfrm>
          <a:prstGeom prst="rect">
            <a:avLst/>
          </a:prstGeom>
        </p:spPr>
      </p:pic>
      <p:pic>
        <p:nvPicPr>
          <p:cNvPr id="12" name="Audio 11">
            <a:hlinkClick r:id="" action="ppaction://media"/>
            <a:extLst>
              <a:ext uri="{FF2B5EF4-FFF2-40B4-BE49-F238E27FC236}">
                <a16:creationId xmlns:a16="http://schemas.microsoft.com/office/drawing/2014/main" id="{D7392543-C569-2C07-32F0-67152A1B562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95913747"/>
      </p:ext>
    </p:extLst>
  </p:cSld>
  <p:clrMapOvr>
    <a:masterClrMapping/>
  </p:clrMapOvr>
  <mc:AlternateContent xmlns:mc="http://schemas.openxmlformats.org/markup-compatibility/2006">
    <mc:Choice xmlns:p14="http://schemas.microsoft.com/office/powerpoint/2010/main" Requires="p14">
      <p:transition spd="slow" p14:dur="2000" advTm="10251"/>
    </mc:Choice>
    <mc:Fallback>
      <p:transition spd="slow" advTm="10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1118</TotalTime>
  <Words>758</Words>
  <Application>Microsoft Office PowerPoint</Application>
  <PresentationFormat>Widescreen</PresentationFormat>
  <Paragraphs>183</Paragraphs>
  <Slides>17</Slides>
  <Notes>14</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Century Gothic</vt:lpstr>
      <vt:lpstr>Times New Roman</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GUnit Test: MaxSizeIsGreaterOrEqual</vt:lpstr>
      <vt:lpstr>GUnit Test: CapacityIsGreatorOrEqual</vt:lpstr>
      <vt:lpstr>GUnit Tests: VerifyResizingIncrease and VerifyResizingDecreaseCollection</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Dustin Haugh</cp:lastModifiedBy>
  <cp:revision>9</cp:revision>
  <dcterms:created xsi:type="dcterms:W3CDTF">2020-08-19T17:59:24Z</dcterms:created>
  <dcterms:modified xsi:type="dcterms:W3CDTF">2023-10-20T01:55:30Z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